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7103725" cy="102342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A51C201-2DED-4E00-AD74-2AD51C5F0B2A}">
  <a:tblStyle styleId="{2A51C201-2DED-4E00-AD74-2AD51C5F0B2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AF6"/>
          </a:solidFill>
        </a:fill>
      </a:tcStyle>
    </a:wholeTbl>
    <a:band1H>
      <a:tcTxStyle/>
      <a:tcStyle>
        <a:fill>
          <a:solidFill>
            <a:srgbClr val="CAD2EC"/>
          </a:solidFill>
        </a:fill>
      </a:tcStyle>
    </a:band1H>
    <a:band2H>
      <a:tcTxStyle/>
    </a:band2H>
    <a:band1V>
      <a:tcTxStyle/>
      <a:tcStyle>
        <a:fill>
          <a:solidFill>
            <a:srgbClr val="CAD2E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FA4F0B77-8E91-4734-82B9-ACC0E6DA5F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371b30ff_3_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371b30ff_3_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d2486bed7_0_37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d2486bed7_0_37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to modify</a:t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3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b422cab0_0_13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b422cab0_0_13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b97224a4_2_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b97224a4_2_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3636c618_0_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3636c618_0_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2b422cab0_0_49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2b422cab0_0_49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2b422cab0_0_54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2b422cab0_0_54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4b97224a4_2_5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4b97224a4_2_5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2b422cdfc_1_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2b422cdfc_1_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b422cdfc_1_1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2b422cdfc_1_1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4b97224a4_2_1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4b97224a4_2_1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4352ed97f_0_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4352ed97f_0_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352ed97f_0_21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352ed97f_0_21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4371b30ff_0_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4371b30ff_0_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4b97224a4_2_15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4b97224a4_2_15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4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d2486bed7_0_17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d2486bed7_0_17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c842b67e_0_6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4c842b67e_0_6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c842b67e_0_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c842b67e_0_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2486bed7_0_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2486bed7_0_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1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1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4371b30ff_0_5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4371b30ff_0_5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evaluation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371b30ff_0_10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371b30ff_0_10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2b422cab0_0_9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52b422cab0_0_9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43636c618_4_17:notes"/>
          <p:cNvSpPr/>
          <p:nvPr>
            <p:ph idx="2" type="sldImg"/>
          </p:nvPr>
        </p:nvSpPr>
        <p:spPr>
          <a:xfrm>
            <a:off x="1184175" y="767550"/>
            <a:ext cx="47361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43636c618_4_17:notes"/>
          <p:cNvSpPr txBox="1"/>
          <p:nvPr>
            <p:ph idx="1" type="body"/>
          </p:nvPr>
        </p:nvSpPr>
        <p:spPr>
          <a:xfrm>
            <a:off x="710350" y="4861275"/>
            <a:ext cx="5682900" cy="46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710350" y="4861275"/>
            <a:ext cx="5682975" cy="4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84175" y="767550"/>
            <a:ext cx="4736050" cy="383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624417" y="1196975"/>
            <a:ext cx="10943167" cy="1082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26533" y="2422525"/>
            <a:ext cx="1094951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 rot="5400000">
            <a:off x="3619500" y="-1835150"/>
            <a:ext cx="49530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 rot="5400000">
            <a:off x="7242175" y="1787525"/>
            <a:ext cx="593725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1654175" y="-854075"/>
            <a:ext cx="5937250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09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6197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1851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840317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840317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840317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40317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183717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40317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40317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5183717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840317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faculty.washington.edu/hemay/search_personalization.pdf" TargetMode="External"/><Relationship Id="rId4" Type="http://schemas.openxmlformats.org/officeDocument/2006/relationships/hyperlink" Target="https://pdfs.semanticscholar.org/2e66/f1c01d039e8c152e03d0191e31a40ca4a068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0.jp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844127" y="1725295"/>
            <a:ext cx="10943167" cy="1082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/>
              <a:t>Customer Tracking System</a:t>
            </a:r>
            <a:endParaRPr sz="54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375" y="3216395"/>
            <a:ext cx="4866335" cy="374523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Value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50" y="952500"/>
            <a:ext cx="9396325" cy="532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1049300" y="1330375"/>
            <a:ext cx="4609500" cy="31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Mr. Amitha Amarasinghe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Chief Operating Officer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Neo@Ogilvy(Pvt) Ltd</a:t>
            </a:r>
            <a:endParaRPr sz="2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Sri Lanka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01040" y="68834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Architecture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50" y="1404625"/>
            <a:ext cx="9229924" cy="52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609600" y="5427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Development Process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75" y="1631071"/>
            <a:ext cx="9766850" cy="421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609600" y="4953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 Breakdown Structure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75" y="1200975"/>
            <a:ext cx="7498051" cy="54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ctrTitle"/>
          </p:nvPr>
        </p:nvSpPr>
        <p:spPr>
          <a:xfrm>
            <a:off x="624417" y="2243455"/>
            <a:ext cx="10943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Specific </a:t>
            </a:r>
            <a:r>
              <a:rPr lang="en-US"/>
              <a:t>Objectives</a:t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1977027" y="759063"/>
            <a:ext cx="6271500" cy="15390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Extract and manage offer data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3329927" y="3364941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Personalized search predictions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3943473" y="4678137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Customer review analysis for statistics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2651678" y="2075776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Send location based notifications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256350" y="363600"/>
            <a:ext cx="11679300" cy="613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1977027" y="759063"/>
            <a:ext cx="6271500" cy="15390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Extract and manage offer data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3329927" y="3364941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Personalized search predictions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3943473" y="4678137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Customer review analysis for statistics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2651678" y="2075776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Send location based notifications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 and Extract Offers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Referring images of public Facebook pages or  websites of registered merchants.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Extract text from images by using Machine Learning Algorithms.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out offer details by using a classification algorithm.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1057625" y="3051550"/>
            <a:ext cx="3519900" cy="119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Identified images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1057625" y="4557850"/>
            <a:ext cx="3519900" cy="14670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Edge Based /Connected Component Algorithm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4755600" y="2975350"/>
            <a:ext cx="1540500" cy="3501900"/>
          </a:xfrm>
          <a:prstGeom prst="cube">
            <a:avLst>
              <a:gd fmla="val 25000" name="adj"/>
            </a:avLst>
          </a:prstGeom>
          <a:solidFill>
            <a:srgbClr val="BF90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Hybrid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Algorithm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8" name="Google Shape;208;p29"/>
          <p:cNvSpPr/>
          <p:nvPr/>
        </p:nvSpPr>
        <p:spPr>
          <a:xfrm rot="-5400000">
            <a:off x="8103775" y="3347275"/>
            <a:ext cx="2157300" cy="11994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Classification</a:t>
            </a:r>
            <a:r>
              <a:rPr lang="en-US" sz="1800">
                <a:solidFill>
                  <a:srgbClr val="FFFFFF"/>
                </a:solidFill>
              </a:rPr>
              <a:t> Algorithm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6573325" y="5224000"/>
            <a:ext cx="938100" cy="67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7810825" y="5099350"/>
            <a:ext cx="2743200" cy="925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Extracted Text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7946700" y="1869100"/>
            <a:ext cx="2743200" cy="925500"/>
          </a:xfrm>
          <a:prstGeom prst="ellipse">
            <a:avLst/>
          </a:prstGeom>
          <a:solidFill>
            <a:srgbClr val="333333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Offer Details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8326074" y="297600"/>
            <a:ext cx="3568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IT16113978 - </a:t>
            </a:r>
            <a:r>
              <a:rPr lang="en-US" sz="1800">
                <a:solidFill>
                  <a:schemeClr val="dk1"/>
                </a:solidFill>
              </a:rPr>
              <a:t>Jayasinghe L.M.R.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Text Extraction Methods</a:t>
            </a:r>
            <a:endParaRPr/>
          </a:p>
        </p:txBody>
      </p:sp>
      <p:graphicFrame>
        <p:nvGraphicFramePr>
          <p:cNvPr id="218" name="Google Shape;218;p30"/>
          <p:cNvGraphicFramePr/>
          <p:nvPr/>
        </p:nvGraphicFramePr>
        <p:xfrm>
          <a:off x="952500" y="175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{FA4F0B77-8E91-4734-82B9-ACC0E6DA5F9D}</a:tableStyleId>
              </a:tblPr>
              <a:tblGrid>
                <a:gridCol w="4912150"/>
                <a:gridCol w="5374850"/>
              </a:tblGrid>
              <a:tr h="8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Text Extraction Method</a:t>
                      </a:r>
                      <a:endParaRPr b="1" sz="24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Drawbacks</a:t>
                      </a:r>
                      <a:endParaRPr b="1" sz="2400"/>
                    </a:p>
                  </a:txBody>
                  <a:tcPr marT="91425" marB="91425" marR="91425" marL="91425" anchor="ctr"/>
                </a:tc>
              </a:tr>
              <a:tr h="8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Region Based Method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Not strong for complex background images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Connected Component Based Method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Extract text quickly but fails in complex background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Edge Based Method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Not powerful to handle large size text [</a:t>
                      </a: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2]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8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Texture</a:t>
                      </a:r>
                      <a:r>
                        <a:rPr lang="en-US" sz="1800"/>
                        <a:t> Based Method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Large computational complexity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9" name="Google Shape;219;p30"/>
          <p:cNvSpPr txBox="1"/>
          <p:nvPr/>
        </p:nvSpPr>
        <p:spPr>
          <a:xfrm>
            <a:off x="8326074" y="297600"/>
            <a:ext cx="3568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IT16113978 - Jayasinghe L.M.R.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Evaluation Plan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Research on text extraction methods and finding out the drawbacks of them.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Modify the existing methods and implement the most efficient method to extract text from images.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Identify offers using a classification algorithm.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out offer details by using a classification algorithm.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Display offers in the mobile application.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350" y="4809550"/>
            <a:ext cx="1682499" cy="168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8326074" y="297600"/>
            <a:ext cx="3568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IT16113978 - Jayasinghe L.M.R.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688975" y="479425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Details</a:t>
            </a:r>
            <a:endParaRPr/>
          </a:p>
        </p:txBody>
      </p:sp>
      <p:graphicFrame>
        <p:nvGraphicFramePr>
          <p:cNvPr id="93" name="Google Shape;93;p14"/>
          <p:cNvGraphicFramePr/>
          <p:nvPr/>
        </p:nvGraphicFramePr>
        <p:xfrm>
          <a:off x="688975" y="23361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{2A51C201-2DED-4E00-AD74-2AD51C5F0B2A}</a:tableStyleId>
              </a:tblPr>
              <a:tblGrid>
                <a:gridCol w="5486400"/>
                <a:gridCol w="54864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Student 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Student ID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Saluwadana S.M.R.B.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IT16072848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Jayasinghe L.M.R.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IT16113978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Hemachandra K.A.N.W.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IT16139640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Ahnaf H.M.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IT16139718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4" name="Google Shape;94;p14"/>
          <p:cNvSpPr txBox="1"/>
          <p:nvPr/>
        </p:nvSpPr>
        <p:spPr>
          <a:xfrm>
            <a:off x="688975" y="4679950"/>
            <a:ext cx="10268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Area 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841375" y="1403350"/>
            <a:ext cx="10268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Supervisor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Ms.Manori Gamage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/>
          <p:nvPr/>
        </p:nvSpPr>
        <p:spPr>
          <a:xfrm>
            <a:off x="1977027" y="759063"/>
            <a:ext cx="6271500" cy="1539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Extract and manage offer data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3329927" y="3364941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Personalized search predictions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3943473" y="4678137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Customer review analysis for statistics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2651678" y="2075776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Send location based notifications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609600" y="487975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Location-based Notification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Identify user location using GPS(Global </a:t>
            </a:r>
            <a:r>
              <a:rPr lang="en-US" sz="1800"/>
              <a:t>Positioning</a:t>
            </a:r>
            <a:r>
              <a:rPr lang="en-US" sz="1800"/>
              <a:t> System).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Extract offers and promotions from the system database for the nearest shops to the customer location</a:t>
            </a:r>
            <a:r>
              <a:rPr lang="en-US" sz="1800"/>
              <a:t>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Filter offers based on the customer preferences and past search history using a classification model 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Use Recommendation model to notify customer with the most preferred offers which is classified using the classification model.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 txBox="1"/>
          <p:nvPr/>
        </p:nvSpPr>
        <p:spPr>
          <a:xfrm>
            <a:off x="8964477" y="487975"/>
            <a:ext cx="2757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IT16139718 - </a:t>
            </a:r>
            <a:r>
              <a:rPr lang="en-US" sz="1800">
                <a:solidFill>
                  <a:schemeClr val="dk1"/>
                </a:solidFill>
              </a:rPr>
              <a:t>Ahnaf H.M.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299800" y="1099800"/>
            <a:ext cx="11542500" cy="505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48" name="Google Shape;248;p34"/>
          <p:cNvSpPr txBox="1"/>
          <p:nvPr/>
        </p:nvSpPr>
        <p:spPr>
          <a:xfrm>
            <a:off x="384725" y="1586700"/>
            <a:ext cx="1863900" cy="8178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Identify user Location</a:t>
            </a:r>
            <a:endParaRPr b="1" sz="2000"/>
          </a:p>
        </p:txBody>
      </p:sp>
      <p:sp>
        <p:nvSpPr>
          <p:cNvPr id="249" name="Google Shape;249;p34"/>
          <p:cNvSpPr txBox="1"/>
          <p:nvPr/>
        </p:nvSpPr>
        <p:spPr>
          <a:xfrm>
            <a:off x="4300250" y="1522200"/>
            <a:ext cx="3082500" cy="94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  </a:t>
            </a:r>
            <a:r>
              <a:rPr b="1" lang="en-US" sz="2000"/>
              <a:t>Identify Shops in the nearest to user location</a:t>
            </a:r>
            <a:endParaRPr b="1" sz="2000"/>
          </a:p>
        </p:txBody>
      </p:sp>
      <p:sp>
        <p:nvSpPr>
          <p:cNvPr id="250" name="Google Shape;250;p34"/>
          <p:cNvSpPr txBox="1"/>
          <p:nvPr/>
        </p:nvSpPr>
        <p:spPr>
          <a:xfrm>
            <a:off x="8986850" y="1458600"/>
            <a:ext cx="2855400" cy="10740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Extract offers from system Database for the identified shops</a:t>
            </a:r>
            <a:endParaRPr b="1" sz="2000"/>
          </a:p>
        </p:txBody>
      </p:sp>
      <p:sp>
        <p:nvSpPr>
          <p:cNvPr id="251" name="Google Shape;251;p34"/>
          <p:cNvSpPr txBox="1"/>
          <p:nvPr/>
        </p:nvSpPr>
        <p:spPr>
          <a:xfrm>
            <a:off x="8595800" y="4509800"/>
            <a:ext cx="3082500" cy="107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Classify offers based on customer preference and past search history</a:t>
            </a:r>
            <a:endParaRPr b="1" sz="2000"/>
          </a:p>
        </p:txBody>
      </p:sp>
      <p:sp>
        <p:nvSpPr>
          <p:cNvPr id="252" name="Google Shape;252;p34"/>
          <p:cNvSpPr/>
          <p:nvPr/>
        </p:nvSpPr>
        <p:spPr>
          <a:xfrm>
            <a:off x="10137100" y="2985550"/>
            <a:ext cx="517800" cy="946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53" name="Google Shape;253;p34"/>
          <p:cNvSpPr txBox="1"/>
          <p:nvPr/>
        </p:nvSpPr>
        <p:spPr>
          <a:xfrm>
            <a:off x="3095850" y="4509800"/>
            <a:ext cx="3628500" cy="10740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Notify the offers to user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based on the classification</a:t>
            </a:r>
            <a:endParaRPr b="1" sz="2000"/>
          </a:p>
        </p:txBody>
      </p:sp>
      <p:sp>
        <p:nvSpPr>
          <p:cNvPr id="254" name="Google Shape;254;p34"/>
          <p:cNvSpPr/>
          <p:nvPr/>
        </p:nvSpPr>
        <p:spPr>
          <a:xfrm>
            <a:off x="7207550" y="4755500"/>
            <a:ext cx="1036200" cy="58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55" name="Google Shape;255;p34"/>
          <p:cNvSpPr/>
          <p:nvPr/>
        </p:nvSpPr>
        <p:spPr>
          <a:xfrm flipH="1">
            <a:off x="2810850" y="1704300"/>
            <a:ext cx="1156800" cy="58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56" name="Google Shape;256;p34"/>
          <p:cNvSpPr/>
          <p:nvPr/>
        </p:nvSpPr>
        <p:spPr>
          <a:xfrm flipH="1">
            <a:off x="7606388" y="1704300"/>
            <a:ext cx="1156800" cy="58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- Evaluation Plan</a:t>
            </a:r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8964477" y="411775"/>
            <a:ext cx="27573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IT16139718 - Ahnaf H.M.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1977027" y="759063"/>
            <a:ext cx="6271500" cy="1539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Extract and manage offer data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3329927" y="3364941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Personalized search predictions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65" name="Google Shape;265;p35"/>
          <p:cNvSpPr/>
          <p:nvPr/>
        </p:nvSpPr>
        <p:spPr>
          <a:xfrm>
            <a:off x="3943473" y="4678137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Customer review analysis for statistics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2651678" y="2075776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Send location based notifications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Personalized Searching</a:t>
            </a:r>
            <a:endParaRPr/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Personalized search results for users.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With suggestions and autocomplete functionalities.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Learning to rank (LTR) technique </a:t>
            </a:r>
            <a:r>
              <a:rPr lang="en-US" sz="1800"/>
              <a:t>for result ranking (</a:t>
            </a:r>
            <a:r>
              <a:rPr lang="en-US" sz="1800">
                <a:solidFill>
                  <a:srgbClr val="333333"/>
                </a:solidFill>
              </a:rPr>
              <a:t>RankNet, LambdaRank and LambdaMART</a:t>
            </a:r>
            <a:r>
              <a:rPr lang="en-US" sz="1800"/>
              <a:t>) [1]</a:t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</a:t>
            </a:r>
            <a:r>
              <a:rPr lang="en-US" sz="1800"/>
              <a:t>mprove result relevance b</a:t>
            </a:r>
            <a:r>
              <a:rPr lang="en-US" sz="1800"/>
              <a:t>y </a:t>
            </a:r>
            <a:r>
              <a:rPr lang="en-US" sz="1800"/>
              <a:t>incorporating</a:t>
            </a:r>
            <a:r>
              <a:rPr lang="en-US" sz="1800"/>
              <a:t> Implicit feedback/User interactions (Search logs, Session logs, etc.)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9675" y="4721525"/>
            <a:ext cx="1544775" cy="15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7522400" y="404700"/>
            <a:ext cx="4468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IT16139640 - </a:t>
            </a:r>
            <a:r>
              <a:rPr lang="en-US" sz="1800">
                <a:solidFill>
                  <a:schemeClr val="dk1"/>
                </a:solidFill>
              </a:rPr>
              <a:t>Hemachandra K.A.N.W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Personalized </a:t>
            </a:r>
            <a:r>
              <a:rPr lang="en-US"/>
              <a:t>Searching</a:t>
            </a:r>
            <a:endParaRPr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609600" y="1109475"/>
            <a:ext cx="10972800" cy="52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81" name="Google Shape;281;p37"/>
          <p:cNvSpPr txBox="1"/>
          <p:nvPr/>
        </p:nvSpPr>
        <p:spPr>
          <a:xfrm>
            <a:off x="762000" y="1711125"/>
            <a:ext cx="2160300" cy="100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Search Query</a:t>
            </a:r>
            <a:endParaRPr sz="1800"/>
          </a:p>
        </p:txBody>
      </p:sp>
      <p:sp>
        <p:nvSpPr>
          <p:cNvPr id="282" name="Google Shape;282;p37"/>
          <p:cNvSpPr txBox="1"/>
          <p:nvPr/>
        </p:nvSpPr>
        <p:spPr>
          <a:xfrm>
            <a:off x="4348850" y="1711125"/>
            <a:ext cx="2364300" cy="1006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Search</a:t>
            </a:r>
            <a:endParaRPr sz="1800"/>
          </a:p>
        </p:txBody>
      </p:sp>
      <p:sp>
        <p:nvSpPr>
          <p:cNvPr id="283" name="Google Shape;283;p37"/>
          <p:cNvSpPr/>
          <p:nvPr/>
        </p:nvSpPr>
        <p:spPr>
          <a:xfrm>
            <a:off x="3214376" y="1923075"/>
            <a:ext cx="8424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7"/>
          <p:cNvSpPr txBox="1"/>
          <p:nvPr/>
        </p:nvSpPr>
        <p:spPr>
          <a:xfrm>
            <a:off x="4450850" y="3813625"/>
            <a:ext cx="2160300" cy="100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Re-ranked results</a:t>
            </a:r>
            <a:endParaRPr sz="1800"/>
          </a:p>
        </p:txBody>
      </p:sp>
      <p:sp>
        <p:nvSpPr>
          <p:cNvPr id="285" name="Google Shape;285;p37"/>
          <p:cNvSpPr txBox="1"/>
          <p:nvPr/>
        </p:nvSpPr>
        <p:spPr>
          <a:xfrm>
            <a:off x="8139700" y="1711125"/>
            <a:ext cx="2364300" cy="1006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Returned results</a:t>
            </a:r>
            <a:endParaRPr sz="1800"/>
          </a:p>
        </p:txBody>
      </p:sp>
      <p:sp>
        <p:nvSpPr>
          <p:cNvPr id="286" name="Google Shape;286;p37"/>
          <p:cNvSpPr/>
          <p:nvPr/>
        </p:nvSpPr>
        <p:spPr>
          <a:xfrm>
            <a:off x="7005226" y="1923075"/>
            <a:ext cx="8424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 txBox="1"/>
          <p:nvPr/>
        </p:nvSpPr>
        <p:spPr>
          <a:xfrm>
            <a:off x="8241700" y="3813625"/>
            <a:ext cx="2160300" cy="1006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Trained LTR algorithm</a:t>
            </a:r>
            <a:endParaRPr sz="1800"/>
          </a:p>
        </p:txBody>
      </p:sp>
      <p:sp>
        <p:nvSpPr>
          <p:cNvPr id="288" name="Google Shape;288;p37"/>
          <p:cNvSpPr/>
          <p:nvPr/>
        </p:nvSpPr>
        <p:spPr>
          <a:xfrm rot="5400000">
            <a:off x="8900651" y="2974325"/>
            <a:ext cx="8424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 rot="10800000">
            <a:off x="6907676" y="4025575"/>
            <a:ext cx="8424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 txBox="1"/>
          <p:nvPr/>
        </p:nvSpPr>
        <p:spPr>
          <a:xfrm>
            <a:off x="762000" y="3813625"/>
            <a:ext cx="2160300" cy="1006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Collected Implicit feedback</a:t>
            </a:r>
            <a:endParaRPr sz="1800"/>
          </a:p>
        </p:txBody>
      </p:sp>
      <p:sp>
        <p:nvSpPr>
          <p:cNvPr id="291" name="Google Shape;291;p37"/>
          <p:cNvSpPr/>
          <p:nvPr/>
        </p:nvSpPr>
        <p:spPr>
          <a:xfrm rot="10800000">
            <a:off x="3214376" y="4025575"/>
            <a:ext cx="842400" cy="58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 txBox="1"/>
          <p:nvPr/>
        </p:nvSpPr>
        <p:spPr>
          <a:xfrm>
            <a:off x="7522400" y="404700"/>
            <a:ext cx="4468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IT16139640 - Hemachandra K.A.N.W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- </a:t>
            </a:r>
            <a:r>
              <a:rPr lang="en-US"/>
              <a:t>Evaluation</a:t>
            </a:r>
            <a:r>
              <a:rPr lang="en-US"/>
              <a:t> Plan</a:t>
            </a:r>
            <a:endParaRPr/>
          </a:p>
        </p:txBody>
      </p:sp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Identify the most suitable LTR algorithm for ranking results.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Train the algorithm by incorporating implicit feedback. 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Implement search functionality.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725" y="4901200"/>
            <a:ext cx="1682499" cy="1682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7522400" y="404700"/>
            <a:ext cx="4468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IT16139640 - Hemachandra K.A.N.W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/>
          <p:nvPr/>
        </p:nvSpPr>
        <p:spPr>
          <a:xfrm>
            <a:off x="1977027" y="759063"/>
            <a:ext cx="6271500" cy="1539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Extract and manage offer data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3329927" y="3364941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Personalized search predictions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3943473" y="4678137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Customer review analysis for statistics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308" name="Google Shape;308;p39"/>
          <p:cNvSpPr/>
          <p:nvPr/>
        </p:nvSpPr>
        <p:spPr>
          <a:xfrm>
            <a:off x="2651678" y="2075776"/>
            <a:ext cx="6271500" cy="1420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</a:rPr>
              <a:t>Send location based notifications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843265" y="928410"/>
            <a:ext cx="109728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Review Analysis</a:t>
            </a:r>
            <a:endParaRPr/>
          </a:p>
        </p:txBody>
      </p:sp>
      <p:sp>
        <p:nvSpPr>
          <p:cNvPr id="314" name="Google Shape;314;p40"/>
          <p:cNvSpPr txBox="1"/>
          <p:nvPr/>
        </p:nvSpPr>
        <p:spPr>
          <a:xfrm>
            <a:off x="7904480" y="462280"/>
            <a:ext cx="508952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IT16072848 - S.M.R.B Saluwadana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843280" y="1874520"/>
            <a:ext cx="10850880" cy="2030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Customer behaviour towards offers will be identified.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By analyzing the customer reviews , merchants will be </a:t>
            </a:r>
            <a:r>
              <a:rPr lang="en-US" sz="1800">
                <a:solidFill>
                  <a:schemeClr val="dk1"/>
                </a:solidFill>
              </a:rPr>
              <a:t>received</a:t>
            </a:r>
            <a:r>
              <a:rPr lang="en-US" sz="1800">
                <a:solidFill>
                  <a:schemeClr val="dk1"/>
                </a:solidFill>
              </a:rPr>
              <a:t> data which will help to improve business.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Analyze customer behaviour &amp; customer reviews will be used to create statistical data.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225" y="3949390"/>
            <a:ext cx="41529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800" y="4184200"/>
            <a:ext cx="4455476" cy="19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701040" y="112522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- Evaluation Plan</a:t>
            </a:r>
            <a:endParaRPr/>
          </a:p>
        </p:txBody>
      </p:sp>
      <p:sp>
        <p:nvSpPr>
          <p:cNvPr id="323" name="Google Shape;323;p41"/>
          <p:cNvSpPr txBox="1"/>
          <p:nvPr/>
        </p:nvSpPr>
        <p:spPr>
          <a:xfrm>
            <a:off x="7904480" y="462280"/>
            <a:ext cx="508952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IT16072848 - S.M.R.B Saluwadana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1"/>
          <p:cNvSpPr txBox="1"/>
          <p:nvPr/>
        </p:nvSpPr>
        <p:spPr>
          <a:xfrm>
            <a:off x="802650" y="2006600"/>
            <a:ext cx="10444500" cy="29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Analyze customer behaviour on offers using a classification algorithm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Represent collected data in a statistical chart.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Analyze customer reviews using NL ToolKit.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Give recommendations and business ideas to merchants through merchants dashboard.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Create the most efficient &amp; accurate algorithms to get suggestions according to customer reviews , by using the existing review analyzing algorithms.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725" y="4901200"/>
            <a:ext cx="1682499" cy="168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609600" y="48965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075" y="865750"/>
            <a:ext cx="3871735" cy="2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50" y="1300875"/>
            <a:ext cx="411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025" y="2008087"/>
            <a:ext cx="411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700" y="2713550"/>
            <a:ext cx="411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43400" y="3382087"/>
            <a:ext cx="4114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9400" y="4050337"/>
            <a:ext cx="4114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1525" y="4710825"/>
            <a:ext cx="4114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70400" y="5377575"/>
            <a:ext cx="41148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668300" y="978125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NLTK High-Level Approach </a:t>
            </a:r>
            <a:endParaRPr/>
          </a:p>
        </p:txBody>
      </p:sp>
      <p:pic>
        <p:nvPicPr>
          <p:cNvPr id="331" name="Google Shape;3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75" y="1708175"/>
            <a:ext cx="952500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7904480" y="462280"/>
            <a:ext cx="5089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IT16072848 - S.M.R.B Saluwadana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609600" y="875325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Algorithms</a:t>
            </a:r>
            <a:endParaRPr/>
          </a:p>
        </p:txBody>
      </p:sp>
      <p:graphicFrame>
        <p:nvGraphicFramePr>
          <p:cNvPr id="338" name="Google Shape;338;p43"/>
          <p:cNvGraphicFramePr/>
          <p:nvPr/>
        </p:nvGraphicFramePr>
        <p:xfrm>
          <a:off x="648775" y="190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{FA4F0B77-8E91-4734-82B9-ACC0E6DA5F9D}</a:tableStyleId>
              </a:tblPr>
              <a:tblGrid>
                <a:gridCol w="3539175"/>
                <a:gridCol w="3539175"/>
                <a:gridCol w="3539175"/>
              </a:tblGrid>
              <a:tr h="462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Component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Existing Algorithms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Drawbacks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886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Analyze customer Behaviour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Naive Bayes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Logistic Regression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Limited outcome variables</a:t>
                      </a:r>
                      <a:endParaRPr sz="1800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 sz="1800"/>
                        <a:t>Can’t solve non-linear problems with logistic regression algorithm</a:t>
                      </a:r>
                      <a:r>
                        <a:rPr lang="en-US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86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Analyze Reviews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CART algorithm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Random forest algorithm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Prediction process using Random forest is time consuming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9" name="Google Shape;339;p43"/>
          <p:cNvSpPr txBox="1"/>
          <p:nvPr/>
        </p:nvSpPr>
        <p:spPr>
          <a:xfrm>
            <a:off x="7904480" y="462280"/>
            <a:ext cx="5089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IT16072848 - S.M.R.B Saluwadana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746575" y="650325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Technologies</a:t>
            </a:r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875" y="1688575"/>
            <a:ext cx="3428250" cy="21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1688563"/>
            <a:ext cx="2857500" cy="24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425" y="4507300"/>
            <a:ext cx="2949850" cy="19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38954" y="4822062"/>
            <a:ext cx="18573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3275" y="1688587"/>
            <a:ext cx="3986976" cy="224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550" y="4096936"/>
            <a:ext cx="3063560" cy="2553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74425" y="4507299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609600" y="46482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Gantt Chart</a:t>
            </a:r>
            <a:endParaRPr/>
          </a:p>
        </p:txBody>
      </p:sp>
      <p:pic>
        <p:nvPicPr>
          <p:cNvPr descr="Gantt Chart" id="357" name="Google Shape;357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047425"/>
            <a:ext cx="9972600" cy="55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33333"/>
                </a:solidFill>
              </a:rPr>
              <a:t>[1] H. Yoganarasimhan. (2017). “Search Personalization using Machine Learning”.  [Online]. Available: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https://faculty.washington.edu/hemay/search_personalization.pdf</a:t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33333"/>
                </a:solidFill>
              </a:rPr>
              <a:t>[2] Sheethal S, J V Gorabal (2017) “Text Detection and Extraction from Images” [Online].Available: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https://pdfs.semanticscholar.org/2e66/f1c01d039e8c152e03d0191e31a40ca4a068.pdf</a:t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609600" y="2424000"/>
            <a:ext cx="10972800" cy="136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6000"/>
              <a:t>Thank You!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ctrTitle"/>
          </p:nvPr>
        </p:nvSpPr>
        <p:spPr>
          <a:xfrm>
            <a:off x="624417" y="2314575"/>
            <a:ext cx="10943167" cy="1082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Definition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31520" y="710565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Statements 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609600" y="1701800"/>
            <a:ext cx="9763760" cy="922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Though people are interested on different offers, there is no proper location based system to notify customers about them.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Existing systems has no proper categorization. 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Might have visit websites of each shops to </a:t>
            </a:r>
            <a:r>
              <a:rPr lang="en-US" sz="1800">
                <a:solidFill>
                  <a:schemeClr val="dk1"/>
                </a:solidFill>
              </a:rPr>
              <a:t>find out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offers.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Although merchants send messages about promotional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programs once customer buy something, it is not much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effective when considering about the business value. 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150" y="3306775"/>
            <a:ext cx="2508169" cy="32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609600" y="56642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Gap</a:t>
            </a:r>
            <a:endParaRPr/>
          </a:p>
        </p:txBody>
      </p:sp>
      <p:graphicFrame>
        <p:nvGraphicFramePr>
          <p:cNvPr id="127" name="Google Shape;127;p18"/>
          <p:cNvGraphicFramePr/>
          <p:nvPr/>
        </p:nvGraphicFramePr>
        <p:xfrm>
          <a:off x="450730" y="14063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{2A51C201-2DED-4E00-AD74-2AD51C5F0B2A}</a:tableStyleId>
              </a:tblPr>
              <a:tblGrid>
                <a:gridCol w="462750"/>
                <a:gridCol w="2986200"/>
                <a:gridCol w="2354700"/>
                <a:gridCol w="1290725"/>
                <a:gridCol w="2025800"/>
                <a:gridCol w="2170375"/>
              </a:tblGrid>
              <a:tr h="9415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Feature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Webengage.com</a:t>
                      </a:r>
                      <a:endParaRPr sz="20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ODEL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Groupon.com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Proposed System</a:t>
                      </a:r>
                      <a:endParaRPr sz="2000"/>
                    </a:p>
                  </a:txBody>
                  <a:tcPr marT="45725" marB="45725" marR="91450" marL="91450"/>
                </a:tc>
              </a:tr>
              <a:tr h="993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1.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Location based notifications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T="45725" marB="45725" marR="91450" marL="91450"/>
                </a:tc>
              </a:tr>
              <a:tr h="14418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2.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Gather existing offers using  public FB pages and shop's website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T="45725" marB="45725" marR="91450" marL="91450"/>
                </a:tc>
              </a:tr>
              <a:tr h="77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Prioritize offers according to customer's behaviour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T="45725" marB="45725" marR="91450" marL="91450"/>
                </a:tc>
              </a:tr>
              <a:tr h="771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Listed down offers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ctrTitle"/>
          </p:nvPr>
        </p:nvSpPr>
        <p:spPr>
          <a:xfrm>
            <a:off x="624450" y="2314575"/>
            <a:ext cx="109431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609600" y="190500"/>
            <a:ext cx="10972800" cy="58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Objectives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700" y="1265550"/>
            <a:ext cx="2565375" cy="250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473" y="4051813"/>
            <a:ext cx="2565375" cy="2500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3050" y="1265560"/>
            <a:ext cx="2565375" cy="250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925" y="2142675"/>
            <a:ext cx="4484551" cy="12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6351" y="4058275"/>
            <a:ext cx="2565375" cy="24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671830" y="671195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Solution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2920050" y="2587650"/>
            <a:ext cx="63519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Cross platform mobile application which is capable of providing personalized offers and promotions to users while helping merchants to improve their sales.</a:t>
            </a:r>
            <a:endParaRPr sz="23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675" y="3822225"/>
            <a:ext cx="2014950" cy="26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